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5"/>
  </p:notesMasterIdLst>
  <p:sldIdLst>
    <p:sldId id="256" r:id="rId3"/>
    <p:sldId id="257" r:id="rId4"/>
    <p:sldId id="305" r:id="rId5"/>
    <p:sldId id="311" r:id="rId6"/>
    <p:sldId id="295" r:id="rId7"/>
    <p:sldId id="269" r:id="rId8"/>
    <p:sldId id="314" r:id="rId9"/>
    <p:sldId id="263" r:id="rId10"/>
    <p:sldId id="299" r:id="rId11"/>
    <p:sldId id="327" r:id="rId12"/>
    <p:sldId id="262" r:id="rId13"/>
    <p:sldId id="298" r:id="rId14"/>
    <p:sldId id="264" r:id="rId15"/>
    <p:sldId id="265" r:id="rId16"/>
    <p:sldId id="284" r:id="rId17"/>
    <p:sldId id="285" r:id="rId18"/>
    <p:sldId id="294" r:id="rId19"/>
    <p:sldId id="323" r:id="rId20"/>
    <p:sldId id="296" r:id="rId21"/>
    <p:sldId id="286" r:id="rId22"/>
    <p:sldId id="287" r:id="rId23"/>
    <p:sldId id="317" r:id="rId24"/>
    <p:sldId id="292" r:id="rId25"/>
    <p:sldId id="326" r:id="rId26"/>
    <p:sldId id="301" r:id="rId27"/>
    <p:sldId id="318" r:id="rId28"/>
    <p:sldId id="313" r:id="rId29"/>
    <p:sldId id="325" r:id="rId30"/>
    <p:sldId id="278" r:id="rId31"/>
    <p:sldId id="279" r:id="rId32"/>
    <p:sldId id="291" r:id="rId33"/>
    <p:sldId id="283" r:id="rId34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95256" autoAdjust="0"/>
  </p:normalViewPr>
  <p:slideViewPr>
    <p:cSldViewPr>
      <p:cViewPr varScale="1">
        <p:scale>
          <a:sx n="108" d="100"/>
          <a:sy n="108" d="100"/>
        </p:scale>
        <p:origin x="1458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F4B9786A-8034-68DD-446F-591382F6C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E0F8732C-EFFE-4D24-AC4E-66C685B85B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D81A2-2D41-43B4-91C9-2EDAA72FE3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6640E8F3-C379-44D9-B232-F29F72DA8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923E6DCE-492B-4F85-B072-A64F3A1DF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barto.pl/files/raporty/raporty_biezace/2020/RB_3_2020_zmiana%20strategii.pdf" TargetMode="External"/><Relationship Id="rId5" Type="http://schemas.openxmlformats.org/officeDocument/2006/relationships/hyperlink" Target="http://gobarto.pl/files/raporty/raporty_biezace/2019/Raport%20B%204_19_%20przyj%C4%99cie%20strategii.pdf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I-III 2023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119063"/>
            <a:ext cx="2319337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2022/2023 spadnie o 3%, do 1 454 mln ton. Spadek zbiorów będzie dotyczył m.in. kukurydzy (o 4%, do 1 162 mln ton). Zbiory pozostałych zbóż mogą być niższe niż w sezonie 2021/2022. Zbiory kukurydzy u jej największych producentów i eksporterów wzrosną m.in. w Brazylii (o 9%, do 126 mln ton) oraz Argentynie (o 11% do 55 mln ton), natomiast obniżą się m.in. w USA (o 8%, do 354 mln ton) i na Ukrainie (o 36%, do 27 mln ton). W Chinach produkcja kukurydzy, może wzrosnąć o 0,5%, do 274 mln ton. Pomimo dużych zasobów, podaż ziarna na eksport z krajów WNP może zostać ograniczona ze względu na trwający konflikt zbrojny pomiędzy Rosją a Ukrainą.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sezonie 2022/2023 r. mogą być niższe niż przed rokiem i wynieść 270,9 mln ton. Spadek produkcji wynika z przewidywanego spadku produkcji mięsa oraz suszy w 2022 roku (był to jeden z najgorętszych lat w historii z rekordowymi upałami). Dodatkowo zmniejszony popyt na pasze może częściowo zrekompensować spadek podaży zbóż z ukraińskich portów morskich.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spcBef>
                <a:spcPct val="0"/>
              </a:spcBef>
            </a:pP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907" y="6359337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 dirty="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4" y="119062"/>
            <a:ext cx="2441574" cy="6550297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  <a:defRPr/>
            </a:pPr>
            <a:endParaRPr lang="pl-PL" altLang="pl-PL" sz="16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sezonie 2022/2023 kształtowana jest popytem importowym, spowodowanym zapotrzebowaniem zboża z przeznaczeniem na paszę głównie w Chinach – odbudowa pogłowia trzody chlewnej po ASF. Dodatkowo w ostatnich miesiącach bardzo duży wpływ na rynek zbóż  ma wojna na Ukrainie, która jest spichlerzem Europy.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2022/2023 mogą ukształtować się na poziomie 784 mln ton, o ok. 0,1% wyższym niż w sezonie 2021/2022. Wzrost zbiorów pszenicy spodziewany jest głównie w USA (o 0,2%, 45 mln ton), Kanadzie (o 51%, do 34 mln ton) oraz Rosji (o 22%, do 92 mln ton). Mniejszych zbiorów pszenicy można się spodziewać m.in. w UE (o 3%, do 135 mln ton), Argentynie (o 44%, do 13 mln ton) i na Ukrainie (o 36%, do 21 mln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przy mniejszych niż prognozowano zbiorach w niektórych krajach eksporterskich, powodował presję na wzrost cen ziarna na rynkach międzynarodowych, w tym również w Polsce. Według GUS w marcu 2023 r. cena pszenicy w skupie (117,54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), spadła w stosunku do miesiąca poprzedniego (o 8,8%), ale była wyższa w skali roku (o 22,5%). W skupie za żyto płacono 96,83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o 4,4% mniej niż w lutym 2023 r. </a:t>
            </a:r>
            <a:b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i o 19,6% mniej niż w marcu 2022 r. </a:t>
            </a: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spcBef>
                <a:spcPct val="0"/>
              </a:spcBef>
              <a:defRPr/>
            </a:pP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C4C8ADD-369C-FE30-C7A0-137244D11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685" y="2547971"/>
            <a:ext cx="4051140" cy="30641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5"/>
            <a:ext cx="4824412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Wg danych Komisji Europejskiej, w 2022 roku spożycie wieprzowiny w Polsce ukształtowało się na poziomie 39,2 kg i było mniejsze o 3,7 kg w porównaniu z analogicznym okresem 2021 roku. W stosunku do średniego spożycia w UE, które wyniosło w 2022 roku 31,9 kg   było wyższe o ok. 23%.</a:t>
            </a: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br>
              <a:rPr lang="pl-PL" altLang="pl-PL" sz="1800" dirty="0"/>
            </a:br>
            <a:endParaRPr lang="pl-PL" altLang="pl-PL" sz="17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dirty="0"/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1AA04399-67C0-44EA-8951-41313FAC0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5338" y="4973638"/>
          <a:ext cx="257175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613828" imgH="1391537" progId="">
                  <p:embed/>
                </p:oleObj>
              </mc:Choice>
              <mc:Fallback>
                <p:oleObj r:id="rId4" imgW="2613828" imgH="139153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4973638"/>
                        <a:ext cx="257175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10">
            <a:extLst>
              <a:ext uri="{FF2B5EF4-FFF2-40B4-BE49-F238E27FC236}">
                <a16:creationId xmlns:a16="http://schemas.microsoft.com/office/drawing/2014/main" id="{7C54C0EC-E917-41BD-947C-3283D1D3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911850"/>
            <a:ext cx="45704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800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2EA340D-1FDE-8C96-F963-885A3BA3E99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59123" y="3973512"/>
            <a:ext cx="5425749" cy="26958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3090863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798763"/>
            <a:ext cx="638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624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ORAZ PROGNOZA DEPARTAMENTU ROLNICTWA USA NA 202</a:t>
            </a:r>
            <a:r>
              <a:rPr lang="en-GB" altLang="pl-PL" sz="800" b="1" dirty="0">
                <a:solidFill>
                  <a:srgbClr val="003C78"/>
                </a:solidFill>
              </a:rPr>
              <a:t>1</a:t>
            </a:r>
            <a:r>
              <a:rPr lang="pl-PL" altLang="pl-PL" sz="800" b="1" dirty="0">
                <a:solidFill>
                  <a:srgbClr val="003C78"/>
                </a:solidFill>
              </a:rPr>
              <a:t> ROK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356992"/>
            <a:ext cx="3749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ORAZ PROGNOZA DEPARTAMENTU ROLNICTWA USA NA 202</a:t>
            </a:r>
            <a:r>
              <a:rPr lang="en-GB" altLang="pl-PL" sz="800" b="1" dirty="0">
                <a:solidFill>
                  <a:srgbClr val="002060"/>
                </a:solidFill>
              </a:rPr>
              <a:t>1</a:t>
            </a:r>
            <a:r>
              <a:rPr lang="pl-PL" altLang="pl-PL" sz="800" b="1" dirty="0">
                <a:solidFill>
                  <a:srgbClr val="002060"/>
                </a:solidFill>
              </a:rPr>
              <a:t> ROK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" y="6540500"/>
            <a:ext cx="29606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1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5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04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.202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72745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DA032B0-FB76-61AB-C12C-A1E57004CF6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56432" y="396081"/>
            <a:ext cx="5148016" cy="287813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8F37CCE-5FE3-C02F-9CA5-85845C479F0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56432" y="3729038"/>
            <a:ext cx="5148016" cy="287813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1671638"/>
            <a:ext cx="3521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I-I 2022 VS. I-I 2023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8F24907-0AC9-9A52-B791-C57AF6805E4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500438" y="2325688"/>
            <a:ext cx="4537074" cy="2495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</a:t>
            </a:r>
            <a:r>
              <a:rPr lang="en-GB" altLang="pl-PL" sz="1000" baseline="20000" dirty="0">
                <a:latin typeface="Calibri" panose="020F0502020204030204" pitchFamily="34" charset="0"/>
              </a:rPr>
              <a:t>5</a:t>
            </a:r>
            <a:endParaRPr lang="pl-PL" altLang="pl-PL" sz="1000" baseline="20000" dirty="0">
              <a:latin typeface="Calibri" panose="020F0502020204030204" pitchFamily="34" charset="0"/>
            </a:endParaRP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688975" cy="24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+ 55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11,17%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16563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11,03%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536416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+ 0,14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>
            <a:off x="1592263" y="5640388"/>
            <a:ext cx="1193800" cy="2428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1"/>
            <a:ext cx="722312" cy="16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+ 57,8%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0D0328A-16E1-6963-385D-AFC99A36F4F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1000" y="288925"/>
            <a:ext cx="4600574" cy="280431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DE4F1AE-7240-DB23-DA95-17DF8D34B1B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5067" y="3865564"/>
            <a:ext cx="4596507" cy="27463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+ 156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7%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+ 776,3%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5" name="Group 18">
            <a:extLst>
              <a:ext uri="{FF2B5EF4-FFF2-40B4-BE49-F238E27FC236}">
                <a16:creationId xmlns:a16="http://schemas.microsoft.com/office/drawing/2014/main" id="{9818F57D-852C-45E3-8733-04FBA9B4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2002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</a:t>
                      </a:r>
                      <a:b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</a:b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4D13EFFF-C668-D2E8-2A7C-CDED35B2703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2113" y="296520"/>
            <a:ext cx="4567726" cy="280643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9830713-929A-91DC-1017-4379DF68487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0526" y="3865563"/>
            <a:ext cx="4559314" cy="26749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B254828-0182-1B7A-B789-AB8987476B3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8162" y="2110039"/>
            <a:ext cx="8067673" cy="18525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AF508DF-0165-A9A7-05F2-1A740D16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361627"/>
            <a:ext cx="3930630" cy="615811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znaczenie rynku unijnego w związku z embargiem rosyjskim oraz osłabieniem gospodarczym krajów Europy Wschodniej.</a:t>
            </a: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produkcji wieprzowiny w Chinach oznacza spadek zapotrzebowania na wieprzowinę z UE, powodując nadwyżki na rynku unijnym.</a:t>
            </a: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Utrzymujące się od 2014 roku zagrożenie afrykańskim pomorem świń (ASF) w Polsce. Pojawiające się we wschodniej części naszego kraju ogniska ASF praktycznie zahamowały eksport polskiej wieprzowiny poza Unię Europejską. Natomiast w drugiej połowie 2019 roku ogniska choroby zostały potwierdzone również w zachodniej części Polski, w tym także w Wielkopolsce. W 2020 oraz 2021 roku odnotowano nowe ogniska ASF w zachodniej oraz we wschodniej części Polski, w tym również w województwie warmińsko-mazurskim. Jednakże w 2022 roku Główny Inspektorat Weterynarii stwierdził u trzody chlewnej 14 ognisk ASF. Natomiast w pierwszym kwartale 2023 roku GIW nie stwierdził nowych przypadków ognisk ASF u trzody chlewnej.</a:t>
            </a: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Problemy niemieckich zakładów produkcyjnych w czasach pandemii koronawirusa i ASF.</a:t>
            </a: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altLang="pl-PL" sz="21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endParaRPr lang="pl-PL" altLang="pl-PL" sz="21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defRPr/>
            </a:pPr>
            <a:endParaRPr lang="pl-PL" altLang="pl-PL" sz="21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ClrTx/>
              <a:buFontTx/>
              <a:buNone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</a:t>
            </a:r>
            <a:r>
              <a:rPr lang="en-GB" altLang="pl-PL" sz="2100" baseline="14000" dirty="0">
                <a:solidFill>
                  <a:srgbClr val="002060"/>
                </a:solidFill>
              </a:rPr>
              <a:t>1</a:t>
            </a:r>
            <a:r>
              <a:rPr lang="pl-PL" altLang="pl-PL" sz="2100" baseline="14000" dirty="0">
                <a:solidFill>
                  <a:srgbClr val="002060"/>
                </a:solidFill>
              </a:rPr>
              <a:t>4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66211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produkcją wędlin.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7"/>
            <a:ext cx="688975" cy="1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+ 55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8%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+40,0%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18DCDA85-9749-2C8A-5D87-7E01799BDFB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2667" y="338136"/>
            <a:ext cx="4571998" cy="274161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EE8CA7C-B944-CBEC-A83B-A4C4C5A1057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8144" y="3865563"/>
            <a:ext cx="4561682" cy="275589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705" y="1368426"/>
            <a:ext cx="869255" cy="2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- 31,3%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74700" cy="2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+ 1,1%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0" name="Group 18">
            <a:extLst>
              <a:ext uri="{FF2B5EF4-FFF2-40B4-BE49-F238E27FC236}">
                <a16:creationId xmlns:a16="http://schemas.microsoft.com/office/drawing/2014/main" id="{E64EA83E-D117-455D-90BA-76FB2922F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4188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AC8BB61A-A360-69DE-27D0-C0D05F941C6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0491" y="342612"/>
            <a:ext cx="4568824" cy="274002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D100502-5E47-1CEB-822A-CB4917087CB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6167" y="3865563"/>
            <a:ext cx="4553147" cy="274002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1C671F-5427-D8B1-832A-AAF0F68D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4" y="361627"/>
            <a:ext cx="3929063" cy="6379741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I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kwartale 2023 roku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notowane ceny były wyższe niż w IV kwartale 2022 roku. W marcu średnia cena żywca wyniosła </a:t>
            </a:r>
            <a:r>
              <a:rPr 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8,41 zł/kg i była o ponad 10% wyższa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grudniu 2022 roku.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en-GB" sz="19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pierwszym kwartale 2023 roku Chiny wyprodukowały 15,9 mln ton wieprzowiny, co oznacza wzrost o 1,9% w porównaniu do analogicznego okresu roku ubiegłego. W związku z czym zapotrzebowanie na wieprzowinę z Unii Europejskiej na rzecz Chin spada.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Według danych ARiMR w Polsce pogłowie trzody chlewnej w marcu 2023 roku wyniosło 8,3 mln sztuk i było mniejsze niż w grudniu 2022 roku o 1,3 mln sztuk (tj. 13,8%). Natomiast w porównaniu do grudnia w 2021 roku spadek wynosi 1,9 mln sztuk (tj. 19,0%).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EAC8B6FB-985F-41A0-9290-6EE8C3B4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5ED1C48-C6BC-4282-BB00-3EFBC134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1" name="Rectangle 10">
            <a:extLst>
              <a:ext uri="{FF2B5EF4-FFF2-40B4-BE49-F238E27FC236}">
                <a16:creationId xmlns:a16="http://schemas.microsoft.com/office/drawing/2014/main" id="{9A87892A-89D5-41EB-8308-DD0A2A8D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49162" name="Text Box 11">
            <a:extLst>
              <a:ext uri="{FF2B5EF4-FFF2-40B4-BE49-F238E27FC236}">
                <a16:creationId xmlns:a16="http://schemas.microsoft.com/office/drawing/2014/main" id="{353A51BC-F917-4E6D-B223-CC3581C2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5F8DA89-DBC7-41CD-8F2F-226342EB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5BE0C1F-D7A3-4424-82B1-7347EF84FC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D65C828-1B80-40E4-ACB9-D6275B44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066E01DE-0319-4F2A-9593-06E7D1829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2F583E2-4030-FA07-3A23-A8E28FCA67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4995" y="347793"/>
            <a:ext cx="4547611" cy="273373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34A1A6B-8DBE-60F1-352F-3FF8FFB1498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4995" y="3867998"/>
            <a:ext cx="4547611" cy="27337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7316D82-542A-D736-D503-F992359DB4E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4533" y="3865563"/>
            <a:ext cx="4557443" cy="273978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A94D739-A174-E69A-F3BD-C92E0224459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4175" y="338137"/>
            <a:ext cx="4557801" cy="274339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graphicFrame>
        <p:nvGraphicFramePr>
          <p:cNvPr id="21" name="Group 18">
            <a:extLst>
              <a:ext uri="{FF2B5EF4-FFF2-40B4-BE49-F238E27FC236}">
                <a16:creationId xmlns:a16="http://schemas.microsoft.com/office/drawing/2014/main" id="{5A8F0AF2-C3C0-4D9E-AC19-779B17923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68390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 Box 17">
            <a:extLst>
              <a:ext uri="{FF2B5EF4-FFF2-40B4-BE49-F238E27FC236}">
                <a16:creationId xmlns:a16="http://schemas.microsoft.com/office/drawing/2014/main" id="{569738DE-5F66-5ACD-175B-400F7D251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83,7%</a:t>
            </a:r>
          </a:p>
        </p:txBody>
      </p:sp>
      <p:cxnSp>
        <p:nvCxnSpPr>
          <p:cNvPr id="3" name="Łącznik prosty ze strzałką 33">
            <a:extLst>
              <a:ext uri="{FF2B5EF4-FFF2-40B4-BE49-F238E27FC236}">
                <a16:creationId xmlns:a16="http://schemas.microsoft.com/office/drawing/2014/main" id="{75E606B3-47E6-53D4-EEA0-005CA7556E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Łącznik prosty ze strzałką 33">
            <a:extLst>
              <a:ext uri="{FF2B5EF4-FFF2-40B4-BE49-F238E27FC236}">
                <a16:creationId xmlns:a16="http://schemas.microsoft.com/office/drawing/2014/main" id="{40081495-F39D-7F3E-182E-32B022F01B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9">
            <a:extLst>
              <a:ext uri="{FF2B5EF4-FFF2-40B4-BE49-F238E27FC236}">
                <a16:creationId xmlns:a16="http://schemas.microsoft.com/office/drawing/2014/main" id="{0B78E74D-105E-F03B-4B41-E62A20D9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7" y="5445224"/>
            <a:ext cx="778121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+ 633,3%</a:t>
            </a:r>
          </a:p>
        </p:txBody>
      </p:sp>
      <p:cxnSp>
        <p:nvCxnSpPr>
          <p:cNvPr id="6" name="Łącznik prosty ze strzałką 22">
            <a:extLst>
              <a:ext uri="{FF2B5EF4-FFF2-40B4-BE49-F238E27FC236}">
                <a16:creationId xmlns:a16="http://schemas.microsoft.com/office/drawing/2014/main" id="{DCC4B124-09CD-9BDA-2B3A-D46F404DB9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9">
            <a:extLst>
              <a:ext uri="{FF2B5EF4-FFF2-40B4-BE49-F238E27FC236}">
                <a16:creationId xmlns:a16="http://schemas.microsoft.com/office/drawing/2014/main" id="{375E4C7A-12E8-8E26-70E1-3D33A2BF7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6"/>
            <a:ext cx="89068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+ 1 981,0%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24F969-6EBE-9A33-4C27-65D58EEB3FA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5423" y="1367820"/>
            <a:ext cx="3948730" cy="263435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BB3E0A7-C554-B8BA-CED9-B4E08B4C51D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44468" y="525706"/>
            <a:ext cx="3948730" cy="261932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E590040-A875-33B5-2445-CF52F430D6F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39514" y="3635291"/>
            <a:ext cx="3953683" cy="263435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en-GB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zrost cen zbóż w kraju w ostatnich miesiącach.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cen zbóż w Europie limitowany będzie większymi nadwyżkami podaży nad popytem.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Prognozowana, rekordowa cena pszenicy od 20 lat w wyniku wojny w Ukrainie wg Polskiego Instytuty Ekonomicznego (PIE).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w sezonie 2023/2024 może zostać znacząco zakłócona przez agresję militarną Rosji przeciwko Ukrainie.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Utrata eksportu zbóż z regionu Morza czarnego spowodowana głównie konfliktem wywołanym przez Rosję wobec Ukrainy.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zapotrzebowanie na pszenicę m.in. na Bliskim Wschodzie oraz w Afryce.</a:t>
            </a:r>
          </a:p>
          <a:p>
            <a:pPr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graphicFrame>
        <p:nvGraphicFramePr>
          <p:cNvPr id="18" name="Group 18">
            <a:extLst>
              <a:ext uri="{FF2B5EF4-FFF2-40B4-BE49-F238E27FC236}">
                <a16:creationId xmlns:a16="http://schemas.microsoft.com/office/drawing/2014/main" id="{649F45F8-C633-4284-AA39-8D5122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11832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B6033C40-99A0-0A1F-2299-95ABD9F5761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8463" y="1364044"/>
            <a:ext cx="3986069" cy="270335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1B18EB0-1936-3C54-78A2-F26DFBA03C8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35492" y="505077"/>
            <a:ext cx="3969641" cy="26399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D86DDEE-1F3C-2490-EB93-3AE5DAC5AE2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35493" y="3657599"/>
            <a:ext cx="3969640" cy="2614073"/>
          </a:xfrm>
          <a:prstGeom prst="rect">
            <a:avLst/>
          </a:prstGeom>
        </p:spPr>
      </p:pic>
      <p:cxnSp>
        <p:nvCxnSpPr>
          <p:cNvPr id="8" name="Łącznik prosty ze strzałką 33">
            <a:extLst>
              <a:ext uri="{FF2B5EF4-FFF2-40B4-BE49-F238E27FC236}">
                <a16:creationId xmlns:a16="http://schemas.microsoft.com/office/drawing/2014/main" id="{41F8A117-0E73-4D4E-40FA-093FAC4953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9">
            <a:extLst>
              <a:ext uri="{FF2B5EF4-FFF2-40B4-BE49-F238E27FC236}">
                <a16:creationId xmlns:a16="http://schemas.microsoft.com/office/drawing/2014/main" id="{8DEC2A54-038C-56BF-BD2E-FFC87A4A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+ 158,5%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3F69BE-D92C-46E0-A9E4-9BBF06735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6480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+ 10,9%</a:t>
            </a:r>
          </a:p>
        </p:txBody>
      </p:sp>
      <p:cxnSp>
        <p:nvCxnSpPr>
          <p:cNvPr id="11" name="Łącznik prosty ze strzałką 22">
            <a:extLst>
              <a:ext uri="{FF2B5EF4-FFF2-40B4-BE49-F238E27FC236}">
                <a16:creationId xmlns:a16="http://schemas.microsoft.com/office/drawing/2014/main" id="{5DE133D2-1A56-D2B5-C453-D76000C9E90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17">
            <a:extLst>
              <a:ext uri="{FF2B5EF4-FFF2-40B4-BE49-F238E27FC236}">
                <a16:creationId xmlns:a16="http://schemas.microsoft.com/office/drawing/2014/main" id="{C4C43D0D-D2C1-018C-5A25-1C09C0024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15,6%</a:t>
            </a:r>
          </a:p>
        </p:txBody>
      </p:sp>
      <p:cxnSp>
        <p:nvCxnSpPr>
          <p:cNvPr id="13" name="Łącznik prosty ze strzałką 33">
            <a:extLst>
              <a:ext uri="{FF2B5EF4-FFF2-40B4-BE49-F238E27FC236}">
                <a16:creationId xmlns:a16="http://schemas.microsoft.com/office/drawing/2014/main" id="{F0DB62F8-5103-4364-232C-E60A080032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810D0FC-39EB-492F-767C-2F76CD6C6CB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7471" y="1628800"/>
            <a:ext cx="8446333" cy="2721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Mięso i wędliny</a:t>
            </a:r>
          </a:p>
        </p:txBody>
      </p:sp>
      <p:sp>
        <p:nvSpPr>
          <p:cNvPr id="8202" name="pole tekstowe 16">
            <a:extLst>
              <a:ext uri="{FF2B5EF4-FFF2-40B4-BE49-F238E27FC236}">
                <a16:creationId xmlns:a16="http://schemas.microsoft.com/office/drawing/2014/main" id="{51F8D0B1-F40A-460C-A317-CD293885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Trzoda chlewna</a:t>
            </a:r>
          </a:p>
        </p:txBody>
      </p:sp>
      <p:sp>
        <p:nvSpPr>
          <p:cNvPr id="8203" name="pole tekstowe 18">
            <a:extLst>
              <a:ext uri="{FF2B5EF4-FFF2-40B4-BE49-F238E27FC236}">
                <a16:creationId xmlns:a16="http://schemas.microsoft.com/office/drawing/2014/main" id="{B7BDAC2C-63E0-473E-AF18-A4BE681F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105275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8204" name="pole tekstowe 19">
            <a:extLst>
              <a:ext uri="{FF2B5EF4-FFF2-40B4-BE49-F238E27FC236}">
                <a16:creationId xmlns:a16="http://schemas.microsoft.com/office/drawing/2014/main" id="{3FE6CEA2-28DA-4AA3-97CF-ECD2CB88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4105275"/>
            <a:ext cx="2605087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Działalność pozostała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336800"/>
            <a:ext cx="2244725" cy="6745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NetBrokers Sp. z o.o.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A54BDFE-0B5A-4CC6-9C9E-8520F55135D7}"/>
              </a:ext>
            </a:extLst>
          </p:cNvPr>
          <p:cNvSpPr txBox="1"/>
          <p:nvPr/>
        </p:nvSpPr>
        <p:spPr>
          <a:xfrm>
            <a:off x="3875088" y="2273300"/>
            <a:ext cx="2079625" cy="1282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Fermapol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Zalesie Sp. z o. o. 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DE6B67D-5AB4-4441-84E0-0D94BEB0B6AA}"/>
              </a:ext>
            </a:extLst>
          </p:cNvPr>
          <p:cNvSpPr txBox="1"/>
          <p:nvPr/>
        </p:nvSpPr>
        <p:spPr>
          <a:xfrm>
            <a:off x="1881188" y="4486275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3693125-D89B-4E6B-B344-CBD1A99A1C89}"/>
              </a:ext>
            </a:extLst>
          </p:cNvPr>
          <p:cNvSpPr txBox="1"/>
          <p:nvPr/>
        </p:nvSpPr>
        <p:spPr>
          <a:xfrm>
            <a:off x="5662613" y="4518025"/>
            <a:ext cx="2009775" cy="471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en-GB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Polskie Biogazownie   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„Energy-Zalesie” Sp. z o. o.</a:t>
            </a:r>
          </a:p>
        </p:txBody>
      </p:sp>
      <p:cxnSp>
        <p:nvCxnSpPr>
          <p:cNvPr id="8209" name="Łącznik prosty ze strzałką 7">
            <a:extLst>
              <a:ext uri="{FF2B5EF4-FFF2-40B4-BE49-F238E27FC236}">
                <a16:creationId xmlns:a16="http://schemas.microsoft.com/office/drawing/2014/main" id="{AAEE327A-C440-491C-BA31-910CF2766C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42988" y="1782763"/>
            <a:ext cx="0" cy="12223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Łącznik prosty ze strzałką 30">
            <a:extLst>
              <a:ext uri="{FF2B5EF4-FFF2-40B4-BE49-F238E27FC236}">
                <a16:creationId xmlns:a16="http://schemas.microsoft.com/office/drawing/2014/main" id="{AFA1849A-0540-4410-9CA2-A1045D6BE6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08525" y="1778000"/>
            <a:ext cx="0" cy="12382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Łącznik prosty ze strzałką 32">
            <a:extLst>
              <a:ext uri="{FF2B5EF4-FFF2-40B4-BE49-F238E27FC236}">
                <a16:creationId xmlns:a16="http://schemas.microsoft.com/office/drawing/2014/main" id="{74B89C66-1A06-4687-AB2F-C65E72337B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1782763"/>
            <a:ext cx="0" cy="23145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2" name="Łącznik prosty ze strzałką 37">
            <a:extLst>
              <a:ext uri="{FF2B5EF4-FFF2-40B4-BE49-F238E27FC236}">
                <a16:creationId xmlns:a16="http://schemas.microsoft.com/office/drawing/2014/main" id="{9AFB7F34-70E6-445A-9DBF-40CCAC31C4F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48488" y="1789113"/>
            <a:ext cx="0" cy="23018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AFAC858-C985-FBE3-DAEB-950A73BFC77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4025" y="2007300"/>
            <a:ext cx="8235950" cy="17305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C8F8A3F-BE4B-426D-E808-D41D9C04C41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1" y="1943351"/>
            <a:ext cx="4348162" cy="256301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963CFAF-B025-C5F1-467D-4279AE6502F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438" y="1943352"/>
            <a:ext cx="4348162" cy="256301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84665B34-11C5-492C-8F4C-57C0827D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3"/>
            <a:ext cx="48244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Plany rozwoju                                             5-6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Otoczenie rynkowe                            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3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Wyniki  Grupy GOBARTO                         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4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17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Wybrane dane finansowe 		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18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28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	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Zarządzanie płynnością finansową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29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-3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Zmniejszanie zadłużenia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12D6467D-C8CD-4D15-B128-88334224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33513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  <a:endParaRPr lang="pl-PL" altLang="pl-PL" sz="18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2019-2024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30 stycznia 2019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Z aktualizacją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23 stycznia 2020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3490FCB2-380D-4647-A0C3-3D03FAB6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88913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500, opartego o partnerską, długoletnią współpracę z rolnikami na korzystnych, opłacalnych ekonomicznie dla obu stron warunkach. 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nowe fermy zarodowe, zapewniające zaopatrzenie dla powstających w ramach programu Gobarto 500 ferm tuczowych - </a:t>
            </a:r>
            <a:r>
              <a:rPr lang="pl-PL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nieodłącznym elementem rozwoju segmentu zwierzęcego będzie budowa biogazowni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ubojowy,  celem zwiększenia efektywności kosztowej i optymalizacji produkcji.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Stałe rozszerzanie portfolio rynków eksportowych, zapewniające utrzymanie wysokiego poziomu przychodów eksportowych w strukturze przychodów Grupy Kapitałowej.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Sukcesywne zwiększanie wolumenu sprzedaży w oparciu </a:t>
            </a:r>
            <a:b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posiadane aktywa oraz ewentualne akwizycje.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Aktywna komercjalizacja posiadanych aktywów nieruchomościowych poprzez ich sprzedaż, wynajem, a także poprzez partnerstwa.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Aktualizacja: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Skoncentrowanie działalności Grupy Kapitałowej na segmencie zwierzęcym i produkcyjnym, przy znaczącym ograniczeniu aktywności w segmencie przetwórczym i kontynuowaniu jej w segmencie dystrybucyjnym i na pozostałych obszarach.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http://gobarto.pl/files/raporty/raporty_biezace/2019/Raport%20B%204_19_%20przyj%C4%99cie%20strategii.pdf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sz="1600" b="1" baseline="1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http://gobarto.pl/files/raporty/raporty_biezace/2020/RB_3_2020_zmiana%20strategii.pdf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5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  <p:sp>
        <p:nvSpPr>
          <p:cNvPr id="22" name="pole tekstowe 2">
            <a:extLst>
              <a:ext uri="{FF2B5EF4-FFF2-40B4-BE49-F238E27FC236}">
                <a16:creationId xmlns:a16="http://schemas.microsoft.com/office/drawing/2014/main" id="{6ED9C854-674D-29CF-81CF-4065429A59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4763" y="513746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PLN/KG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E8C43CD-4C5A-F07D-9A8A-A1A570201FF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58999" y="4005063"/>
            <a:ext cx="5385197" cy="238621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E4B201E-BFA7-9BDD-90AB-FB20F4DEA21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58999" y="1226028"/>
            <a:ext cx="5408614" cy="22554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C0AC78F-7623-AADC-7F41-A2429B5E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2"/>
            <a:ext cx="4249738" cy="62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pierwszych trzech miesiącach 2023 r. charakteryzowały się silnym wzrostem, co było spowodowane przede wszystkim niedoborem w podaży świń przeznaczonych do uboju w Europie Zachodniej ze względu na spowalniający popyt w Chinach oraz rosnące koszty paszy i energii. W marcu 2023 r. średnia cena świń rzeźnych klasy E w UE 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169,71 EUR/100kg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masy poubojowej schłodzonej,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12% wyższa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marcu ubiegłego roku.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pierwszym kwartale 2023 roku cena żywca wieprzowego kształtowała się w trendzie wzrostowym. W marcu średnia cena żywca wieprzowego w Polsce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8,41 zł/kg i była o 32% wyższa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niż w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analogicznym okresie roku ubiegłego.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 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</a:rPr>
              <a:t>MRiRW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 polski eksport mięsa wieprzowego w okresie pierwszych dwóch miesiącach 2022 r. wykazał w stosunku do poprzedniego roku spadek na poziomie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ok. 6% - z 58 do 54 tys. ton.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Spadek eksportu zanotowano dla kluczowych odbiorców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tym, 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USA 63%, Słowacji 27%, Wielkiej Brytanii 13%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oraz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Niemiec 1%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Natomiast rynkami, dla których odnotowany został wzrost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to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Czechy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21%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Rumunia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26%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oraz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Włochy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30%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r/r. Import spadł o 17% w porównaniu do analogicznego okresu ubiegłego roku.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ARiMR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n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 31 marca 2023 roku pogłowie trzody chlewnej w Polsce wyniosło zaledwie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8,3 mln sztuk, tj. aż o 13,8 proc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mniej w porównaniu z końcem grudnia 2022 r. i 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13,6 proc. mniej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porównaniu z końcem czerwca 2022 r. Pogłowie trzody chlewnej w Polsce spadło tym samym do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najniższego poziomu od połowy lat 50-tych XX wieku.</a:t>
            </a: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IERiGŻ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MRiRW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ARiMR.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12418</TotalTime>
  <Words>2371</Words>
  <Application>Microsoft Office PowerPoint</Application>
  <PresentationFormat>Pokaz na ekranie (4:3)</PresentationFormat>
  <Paragraphs>297</Paragraphs>
  <Slides>32</Slides>
  <Notes>32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32</vt:i4>
      </vt:variant>
    </vt:vector>
  </HeadingPairs>
  <TitlesOfParts>
    <vt:vector size="40" baseType="lpstr">
      <vt:lpstr>Arial</vt:lpstr>
      <vt:lpstr>Calibri</vt:lpstr>
      <vt:lpstr>Century Gothic</vt:lpstr>
      <vt:lpstr>Symbol</vt:lpstr>
      <vt:lpstr>Times New Roman</vt:lpstr>
      <vt:lpstr>Wingdings</vt:lpstr>
      <vt:lpstr>Motyw pakietu Office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Artur</dc:creator>
  <cp:lastModifiedBy>Ludwiński, Aleksander</cp:lastModifiedBy>
  <cp:revision>1266</cp:revision>
  <cp:lastPrinted>1601-01-01T00:00:00Z</cp:lastPrinted>
  <dcterms:created xsi:type="dcterms:W3CDTF">1601-01-01T00:00:00Z</dcterms:created>
  <dcterms:modified xsi:type="dcterms:W3CDTF">2023-05-22T12:05:56Z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