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5"/>
  </p:notesMasterIdLst>
  <p:sldIdLst>
    <p:sldId id="256" r:id="rId3"/>
    <p:sldId id="257" r:id="rId4"/>
    <p:sldId id="305" r:id="rId5"/>
    <p:sldId id="311" r:id="rId6"/>
    <p:sldId id="295" r:id="rId7"/>
    <p:sldId id="269" r:id="rId8"/>
    <p:sldId id="314" r:id="rId9"/>
    <p:sldId id="263" r:id="rId10"/>
    <p:sldId id="299" r:id="rId11"/>
    <p:sldId id="327" r:id="rId12"/>
    <p:sldId id="262" r:id="rId13"/>
    <p:sldId id="298" r:id="rId14"/>
    <p:sldId id="264" r:id="rId15"/>
    <p:sldId id="265" r:id="rId16"/>
    <p:sldId id="284" r:id="rId17"/>
    <p:sldId id="285" r:id="rId18"/>
    <p:sldId id="294" r:id="rId19"/>
    <p:sldId id="323" r:id="rId20"/>
    <p:sldId id="296" r:id="rId21"/>
    <p:sldId id="286" r:id="rId22"/>
    <p:sldId id="287" r:id="rId23"/>
    <p:sldId id="317" r:id="rId24"/>
    <p:sldId id="292" r:id="rId25"/>
    <p:sldId id="326" r:id="rId26"/>
    <p:sldId id="301" r:id="rId27"/>
    <p:sldId id="318" r:id="rId28"/>
    <p:sldId id="313" r:id="rId29"/>
    <p:sldId id="325" r:id="rId30"/>
    <p:sldId id="278" r:id="rId31"/>
    <p:sldId id="328" r:id="rId32"/>
    <p:sldId id="291" r:id="rId33"/>
    <p:sldId id="283" r:id="rId34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31" autoAdjust="0"/>
    <p:restoredTop sz="95256" autoAdjust="0"/>
  </p:normalViewPr>
  <p:slideViewPr>
    <p:cSldViewPr>
      <p:cViewPr varScale="1">
        <p:scale>
          <a:sx n="108" d="100"/>
          <a:sy n="108" d="100"/>
        </p:scale>
        <p:origin x="149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F4B9786A-8034-68DD-446F-591382F6C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E0F8732C-EFFE-4D24-AC4E-66C685B85B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D81A2-2D41-43B4-91C9-2EDAA72FE3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640E8F3-C379-44D9-B232-F29F72DA8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23E6DCE-492B-4F85-B072-A64F3A1D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barto.pl/files/raporty/raporty_biezace/2020/RB_3_2020_zmiana%20strategii.pdf" TargetMode="External"/><Relationship Id="rId5" Type="http://schemas.openxmlformats.org/officeDocument/2006/relationships/hyperlink" Target="http://gobarto.pl/files/raporty/raporty_biezace/2019/Raport%20B%204_19_%20przyj%C4%99cie%20strategii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I-IX 2023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416" y="119063"/>
            <a:ext cx="2478088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2023/2024 wzrośnie o ok. 5%, do 1 513 mln ton. Wzrost zbiorów będzie dotyczył m.in. kukurydzy (o 6%, do 1 222 mln ton). Zbiory pozostałych zbóż mogą być wyższe niż w sezonie 2022/2023. Zbiory kukurydzy u jej największych producentów i eksporterów wzrosną m.in. W Argentynie (o 64% do 54 mln ton) oraz w USA (o 12%, do 389 mln ton), natomiast obniżą się m.in. w Brazylii (o 3%, do 129 mln ton) i w Ukrainie (o 7%, do 256 mln ton). W Chinach produkcja kukurydzy, może wzrosnąć o 1%, do 280 mln ton. 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sezonie 2023/2024 r. mogą być wyższe niż przed rokiem i wynieść 281 mln ton. Wzrost produkcji wynika z przewidywanego zakłócenia w dostawach zbóż z rejonu Morza Czarnego. </a:t>
            </a:r>
          </a:p>
          <a:p>
            <a:pPr eaLnBrk="1">
              <a:spcBef>
                <a:spcPct val="0"/>
              </a:spcBef>
            </a:pP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75802" cy="6550297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  <a:defRPr/>
            </a:pPr>
            <a:endParaRPr lang="pl-PL" altLang="pl-PL" sz="16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2023/2024 kształtowana jest popytem importowym, który jest wywołany zapotrzebowaniem zboża z przeznaczeniem na paszę głównie w Chinach. 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2023/2024 mogą ukształtować się na poziomie 797 mln ton, o 1% wyższym niż w sezonie 2022/2023. Wzrost zbiorów pszenicy spodziewany jest głównie w Argentynie (o 39% do 17,5 mln ton), Indiach (o 9% do 113,5 mln ton), USA (o 5% do 47 mln ton), UE (o 3% do 138 mln ton) i Chinach (o 2% do 140 mln ton). Mniejszych zbiorów pszenicy można się spodziewać m.in. w Australii (o 27%, do 29 mln ton), Rosji (o 8%, do 85 mln ton) i w Ukrainie (o 19%, do 17,5 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powodował presję na wzrost cen ziarna na rynkach międzynarodowych, w tym również w Polsce. Według GUS we wrześniu 2023 r. cena pszenicy w skupie (90,71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), wzrosła w stosunku do miesiąca poprzedniego (o 2,3%), spadła natomiast w porównaniu z analogicznym okresem poprzedniego roku (o 40,0%). W skupie za żyto płacono 67,29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o 3,9% więcej niż w sierpniu 2023 r. i o 43,9% mniej niż we wrześniu 2022 r.</a:t>
            </a: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BC2430D-19D2-D65A-6AA9-C21E530C2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651" y="2564904"/>
            <a:ext cx="4048255" cy="304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5"/>
            <a:ext cx="482441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Komisji Europejskiej, w 2022 roku spożycie wieprzowiny w Polsce ukształtowało się na poziomie 39,2 kg i było mniejsze o 3,7 kg w porównaniu z analogicznym okresem 2021 roku. W stosunku do średniego spożycia w UE, które wyniosło w 2022 roku 31,9 kg   było wyższe o ok. 23%.</a:t>
            </a: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br>
              <a:rPr lang="pl-PL" altLang="pl-PL" sz="1800" dirty="0"/>
            </a:br>
            <a:endParaRPr lang="pl-PL" altLang="pl-PL" sz="17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dirty="0"/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420191-5321-4483-CC42-B30F8E878786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59123" y="3973512"/>
            <a:ext cx="5425749" cy="26958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2023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2023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CCC0DB-1CF8-C22E-A7DE-E799FEF08D9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58403" y="395897"/>
            <a:ext cx="5073038" cy="2874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6D4E12-9D9E-07D7-352E-1586C12EE62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56433" y="3729038"/>
            <a:ext cx="5073038" cy="28709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671638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I-VII 2022 VS. I-VII 2023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893A40-5CA5-F39E-C79D-49142440094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500438" y="2325688"/>
            <a:ext cx="4537074" cy="2495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</a:t>
            </a:r>
            <a:r>
              <a:rPr lang="en-GB" altLang="pl-PL" sz="1000" baseline="20000" dirty="0">
                <a:latin typeface="Calibri" panose="020F0502020204030204" pitchFamily="34" charset="0"/>
              </a:rPr>
              <a:t>5</a:t>
            </a:r>
            <a:endParaRPr lang="pl-PL" altLang="pl-PL" sz="1000" baseline="20000" dirty="0">
              <a:latin typeface="Calibri" panose="020F0502020204030204" pitchFamily="34" charset="0"/>
            </a:endParaRP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688975" cy="24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+ 34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8%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9,33%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16563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10,04%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536416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- 0,71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>
            <a:off x="1592263" y="5640388"/>
            <a:ext cx="1193800" cy="2428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1"/>
            <a:ext cx="722312" cy="2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+ 25,3%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6D5372-EC01-50A8-8620-1A9CD889619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8173" y="288182"/>
            <a:ext cx="4599594" cy="2801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5DF832-CA81-EF41-2D12-88239215CC6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7131" y="3870692"/>
            <a:ext cx="4617145" cy="274478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+ 78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3%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+ 177,5%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Group 18">
            <a:extLst>
              <a:ext uri="{FF2B5EF4-FFF2-40B4-BE49-F238E27FC236}">
                <a16:creationId xmlns:a16="http://schemas.microsoft.com/office/drawing/2014/main" id="{9818F57D-852C-45E3-8733-04FBA9B4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2002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</a:t>
                      </a:r>
                      <a:b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</a:b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3D2EB67-E5F9-3653-AFC3-AE7FF3BBA85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0526" y="299245"/>
            <a:ext cx="4559312" cy="2802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BB885A-FDF7-9F66-A32D-2BAA7B76E0B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7794" y="3865563"/>
            <a:ext cx="4559313" cy="266858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1BBF04-2B3C-1BAB-26F8-D2A53B2B252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54880" y="2206332"/>
            <a:ext cx="7634240" cy="184938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AF508DF-0165-A9A7-05F2-1A740D16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120" y="382390"/>
            <a:ext cx="3930630" cy="61581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znaczenie rynku unijnego w związku z embargiem rosyjskim oraz osłabieniem gospodarczym krajów Europy Wschodniej.</a:t>
            </a: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oraz 2021 roku odnotowano nowe ogniska ASF w zachodniej oraz we wschodniej części Polski, w tym również w województwie warmińsko-mazurskim. W 2022 roku Główny Inspektorat Weterynarii stwierdził u trzody chlewnej 14 ognisk ASF tj. o 89% mniej niż w 2021 roku. Natomiast w pierwszych dziewięciu miesiącach 2023 roku Główny Inspektorat Weterynarii stwierdził u trzody chlewnej 27 ognisk ASF.</a:t>
            </a:r>
            <a:endParaRPr lang="en-US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</a:t>
            </a:r>
            <a:r>
              <a:rPr lang="en-GB" altLang="pl-PL" sz="2100" baseline="14000" dirty="0">
                <a:solidFill>
                  <a:srgbClr val="002060"/>
                </a:solidFill>
              </a:rPr>
              <a:t>1</a:t>
            </a:r>
            <a:r>
              <a:rPr lang="pl-PL" altLang="pl-PL" sz="2100" baseline="14000" dirty="0">
                <a:solidFill>
                  <a:srgbClr val="002060"/>
                </a:solidFill>
              </a:rPr>
              <a:t>4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24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+ 35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+28,2%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5E9E77E-0561-4703-B9DD-A990520A072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3550" y="3865563"/>
            <a:ext cx="4557122" cy="2755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A308FE-4BCA-0096-A962-CDC65D48A28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2703" y="334959"/>
            <a:ext cx="4557122" cy="27384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705" y="1368426"/>
            <a:ext cx="869255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- 34,6%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- 8,6%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0" name="Group 18">
            <a:extLst>
              <a:ext uri="{FF2B5EF4-FFF2-40B4-BE49-F238E27FC236}">
                <a16:creationId xmlns:a16="http://schemas.microsoft.com/office/drawing/2014/main" id="{E64EA83E-D117-455D-90BA-76FB2922F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4188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59E5B64-562F-0F25-EDB1-944F555FB19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6529" y="342612"/>
            <a:ext cx="4560887" cy="2740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E89D71-6E31-7600-71D3-DB322EBB5B0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78593" y="3861893"/>
            <a:ext cx="4568822" cy="27384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361627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I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II kwartale 2023 roku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notowane ceny były niższe niż w II kwartale 2023 roku. We wrześniu średnia cena żywca wyniosła </a:t>
            </a:r>
            <a:r>
              <a:rPr 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8,09 zł/kg i była o ok. 12% niższa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czerwcu 2023 roku.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en-GB" sz="19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pierwszych dziewięciu miesiącach 2023 roku Chiny wyprodukowały 43,0 mln ton wieprzowiny, co oznacza wzrost o 3,3% w porównaniu do analogicznego okresu roku ubiegłego. W związku z czym zapotrzebowanie na wieprzowinę z Unii Europejskiej na rzecz Chin spada.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Według danych ARiMR w Polsce pogłowie trzody chlewnej w czerwcu 2023 roku wyniosło 9,2 mln sztuk i było mniejsze niż w grudniu 2022 roku o 0,4 mln sztuk (tj. 4,0%). Natomiast w porównaniu do grudnia w 2021 roku spadek wynosi 1,0 mln sztuk (tj. 10,0%).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EAC8B6FB-985F-41A0-9290-6EE8C3B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5ED1C48-C6BC-4282-BB00-3EFBC13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1" name="Rectangle 10">
            <a:extLst>
              <a:ext uri="{FF2B5EF4-FFF2-40B4-BE49-F238E27FC236}">
                <a16:creationId xmlns:a16="http://schemas.microsoft.com/office/drawing/2014/main" id="{9A87892A-89D5-41EB-8308-DD0A2A8D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353A51BC-F917-4E6D-B223-CC3581C2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5F8DA89-DBC7-41CD-8F2F-226342EB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5BE0C1F-D7A3-4424-82B1-7347EF84F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65C828-1B80-40E4-ACB9-D6275B44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066E01DE-0319-4F2A-9593-06E7D1829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1E05B7-6C67-8839-35AC-C94318A674E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4995" y="347793"/>
            <a:ext cx="4546625" cy="27337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B2B1ED-D754-C955-78B0-D80EEF56C515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4995" y="3865563"/>
            <a:ext cx="4546625" cy="27337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E76FD6-0BE6-D835-00B1-382DB88EE12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7130" y="3870739"/>
            <a:ext cx="4557443" cy="27346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5C82BF-01F5-5DED-C47E-14C6EFFC555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7131" y="340343"/>
            <a:ext cx="4557442" cy="27346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graphicFrame>
        <p:nvGraphicFramePr>
          <p:cNvPr id="21" name="Group 18">
            <a:extLst>
              <a:ext uri="{FF2B5EF4-FFF2-40B4-BE49-F238E27FC236}">
                <a16:creationId xmlns:a16="http://schemas.microsoft.com/office/drawing/2014/main" id="{5A8F0AF2-C3C0-4D9E-AC19-779B1792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68390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 Box 17">
            <a:extLst>
              <a:ext uri="{FF2B5EF4-FFF2-40B4-BE49-F238E27FC236}">
                <a16:creationId xmlns:a16="http://schemas.microsoft.com/office/drawing/2014/main" id="{569738DE-5F66-5ACD-175B-400F7D251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47,2%</a:t>
            </a:r>
          </a:p>
        </p:txBody>
      </p:sp>
      <p:cxnSp>
        <p:nvCxnSpPr>
          <p:cNvPr id="3" name="Łącznik prosty ze strzałką 33">
            <a:extLst>
              <a:ext uri="{FF2B5EF4-FFF2-40B4-BE49-F238E27FC236}">
                <a16:creationId xmlns:a16="http://schemas.microsoft.com/office/drawing/2014/main" id="{75E606B3-47E6-53D4-EEA0-005CA7556E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Łącznik prosty ze strzałką 33">
            <a:extLst>
              <a:ext uri="{FF2B5EF4-FFF2-40B4-BE49-F238E27FC236}">
                <a16:creationId xmlns:a16="http://schemas.microsoft.com/office/drawing/2014/main" id="{40081495-F39D-7F3E-182E-32B022F01B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9">
            <a:extLst>
              <a:ext uri="{FF2B5EF4-FFF2-40B4-BE49-F238E27FC236}">
                <a16:creationId xmlns:a16="http://schemas.microsoft.com/office/drawing/2014/main" id="{0B78E74D-105E-F03B-4B41-E62A20D9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7" y="5445224"/>
            <a:ext cx="778121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+ 215,6%</a:t>
            </a:r>
          </a:p>
        </p:txBody>
      </p:sp>
      <p:cxnSp>
        <p:nvCxnSpPr>
          <p:cNvPr id="6" name="Łącznik prosty ze strzałką 22">
            <a:extLst>
              <a:ext uri="{FF2B5EF4-FFF2-40B4-BE49-F238E27FC236}">
                <a16:creationId xmlns:a16="http://schemas.microsoft.com/office/drawing/2014/main" id="{DCC4B124-09CD-9BDA-2B3A-D46F404DB9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9">
            <a:extLst>
              <a:ext uri="{FF2B5EF4-FFF2-40B4-BE49-F238E27FC236}">
                <a16:creationId xmlns:a16="http://schemas.microsoft.com/office/drawing/2014/main" id="{375E4C7A-12E8-8E26-70E1-3D33A2BF7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9068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+ 314,2%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4D482-F62F-FCF7-F08C-A6D6A9C256A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5421" y="1364307"/>
            <a:ext cx="3944594" cy="2563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A3D2BD-8F28-7BA2-3EB3-67F22FCBFDC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9512" y="526651"/>
            <a:ext cx="3953683" cy="2618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C30B5B-011B-562E-88CF-31824AE4854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9511" y="3635291"/>
            <a:ext cx="3953683" cy="26152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kraju w ostatnich miesiącach.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Europie spowodowany nadwyżką podaży nad popytem.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2023/2024 może zostać zakłócona przez agresję militarną Rosji przeciwko Ukrainie.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Utrata eksportu zbóż z regionu Morza czarnego spowodowana głównie konfliktem wywołanym przez Rosję wobec Ukrainy.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zapotrzebowanie na pszenicę m.in. na Bliskim Wschodzie oraz w Afryce.</a:t>
            </a:r>
          </a:p>
          <a:p>
            <a:pPr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649F45F8-C633-4284-AA39-8D5122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11832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Łącznik prosty ze strzałką 33">
            <a:extLst>
              <a:ext uri="{FF2B5EF4-FFF2-40B4-BE49-F238E27FC236}">
                <a16:creationId xmlns:a16="http://schemas.microsoft.com/office/drawing/2014/main" id="{41F8A117-0E73-4D4E-40FA-093FAC4953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9">
            <a:extLst>
              <a:ext uri="{FF2B5EF4-FFF2-40B4-BE49-F238E27FC236}">
                <a16:creationId xmlns:a16="http://schemas.microsoft.com/office/drawing/2014/main" id="{8DEC2A54-038C-56BF-BD2E-FFC87A4A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- 31,1%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3F69BE-D92C-46E0-A9E4-9BBF06735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6480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- 23,2%</a:t>
            </a:r>
          </a:p>
        </p:txBody>
      </p:sp>
      <p:cxnSp>
        <p:nvCxnSpPr>
          <p:cNvPr id="11" name="Łącznik prosty ze strzałką 22">
            <a:extLst>
              <a:ext uri="{FF2B5EF4-FFF2-40B4-BE49-F238E27FC236}">
                <a16:creationId xmlns:a16="http://schemas.microsoft.com/office/drawing/2014/main" id="{5DE133D2-1A56-D2B5-C453-D76000C9E9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17">
            <a:extLst>
              <a:ext uri="{FF2B5EF4-FFF2-40B4-BE49-F238E27FC236}">
                <a16:creationId xmlns:a16="http://schemas.microsoft.com/office/drawing/2014/main" id="{C4C43D0D-D2C1-018C-5A25-1C09C0024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6,4%</a:t>
            </a:r>
          </a:p>
        </p:txBody>
      </p:sp>
      <p:cxnSp>
        <p:nvCxnSpPr>
          <p:cNvPr id="13" name="Łącznik prosty ze strzałką 33">
            <a:extLst>
              <a:ext uri="{FF2B5EF4-FFF2-40B4-BE49-F238E27FC236}">
                <a16:creationId xmlns:a16="http://schemas.microsoft.com/office/drawing/2014/main" id="{F0DB62F8-5103-4364-232C-E60A080032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CE7692C-6041-093C-87FE-9211DEF38C1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8463" y="1368767"/>
            <a:ext cx="3968559" cy="2693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E58B0-A243-B50E-12EB-D2686D681D7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5494" y="505057"/>
            <a:ext cx="3968559" cy="26937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BDD953-79AA-3ADC-1BC6-F9E973C9AB2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29733" y="3659208"/>
            <a:ext cx="3968559" cy="26937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4AAF55-58B1-CDCB-B0A9-71C58908EB8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7469" y="1628800"/>
            <a:ext cx="8446333" cy="2721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Mięso i wędliny</a:t>
            </a:r>
          </a:p>
        </p:txBody>
      </p:sp>
      <p:sp>
        <p:nvSpPr>
          <p:cNvPr id="8202" name="pole tekstowe 16">
            <a:extLst>
              <a:ext uri="{FF2B5EF4-FFF2-40B4-BE49-F238E27FC236}">
                <a16:creationId xmlns:a16="http://schemas.microsoft.com/office/drawing/2014/main" id="{51F8D0B1-F40A-460C-A317-CD293885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Trzoda chlewna</a:t>
            </a:r>
          </a:p>
        </p:txBody>
      </p:sp>
      <p:sp>
        <p:nvSpPr>
          <p:cNvPr id="8203" name="pole tekstowe 18">
            <a:extLst>
              <a:ext uri="{FF2B5EF4-FFF2-40B4-BE49-F238E27FC236}">
                <a16:creationId xmlns:a16="http://schemas.microsoft.com/office/drawing/2014/main" id="{B7BDAC2C-63E0-473E-AF18-A4BE681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105275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8204" name="pole tekstowe 19">
            <a:extLst>
              <a:ext uri="{FF2B5EF4-FFF2-40B4-BE49-F238E27FC236}">
                <a16:creationId xmlns:a16="http://schemas.microsoft.com/office/drawing/2014/main" id="{3FE6CEA2-28DA-4AA3-97CF-ECD2CB88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4105275"/>
            <a:ext cx="2605087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Działalność pozostała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336800"/>
            <a:ext cx="2244725" cy="10797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NetBrokers Sp. z o.o.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Al Ba PCM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Franko Dystrybucja Sp. z o.o.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A54BDFE-0B5A-4CC6-9C9E-8520F55135D7}"/>
              </a:ext>
            </a:extLst>
          </p:cNvPr>
          <p:cNvSpPr txBox="1"/>
          <p:nvPr/>
        </p:nvSpPr>
        <p:spPr>
          <a:xfrm>
            <a:off x="3875088" y="227330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E6B67D-5AB4-4441-84E0-0D94BEB0B6AA}"/>
              </a:ext>
            </a:extLst>
          </p:cNvPr>
          <p:cNvSpPr txBox="1"/>
          <p:nvPr/>
        </p:nvSpPr>
        <p:spPr>
          <a:xfrm>
            <a:off x="1881188" y="4486275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3693125-D89B-4E6B-B344-CBD1A99A1C89}"/>
              </a:ext>
            </a:extLst>
          </p:cNvPr>
          <p:cNvSpPr txBox="1"/>
          <p:nvPr/>
        </p:nvSpPr>
        <p:spPr>
          <a:xfrm>
            <a:off x="5662613" y="4518025"/>
            <a:ext cx="2009775" cy="471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en-GB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Polskie Biogazownie   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„Energy-Zalesie” Sp. z o. o.</a:t>
            </a:r>
          </a:p>
        </p:txBody>
      </p:sp>
      <p:cxnSp>
        <p:nvCxnSpPr>
          <p:cNvPr id="8209" name="Łącznik prosty ze strzałką 7">
            <a:extLst>
              <a:ext uri="{FF2B5EF4-FFF2-40B4-BE49-F238E27FC236}">
                <a16:creationId xmlns:a16="http://schemas.microsoft.com/office/drawing/2014/main" id="{AAEE327A-C440-491C-BA31-910CF2766C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42988" y="1782763"/>
            <a:ext cx="0" cy="12223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Łącznik prosty ze strzałką 30">
            <a:extLst>
              <a:ext uri="{FF2B5EF4-FFF2-40B4-BE49-F238E27FC236}">
                <a16:creationId xmlns:a16="http://schemas.microsoft.com/office/drawing/2014/main" id="{AFA1849A-0540-4410-9CA2-A1045D6BE6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08525" y="1778000"/>
            <a:ext cx="0" cy="12382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Łącznik prosty ze strzałką 32">
            <a:extLst>
              <a:ext uri="{FF2B5EF4-FFF2-40B4-BE49-F238E27FC236}">
                <a16:creationId xmlns:a16="http://schemas.microsoft.com/office/drawing/2014/main" id="{74B89C66-1A06-4687-AB2F-C65E72337B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1782763"/>
            <a:ext cx="0" cy="23145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2" name="Łącznik prosty ze strzałką 37">
            <a:extLst>
              <a:ext uri="{FF2B5EF4-FFF2-40B4-BE49-F238E27FC236}">
                <a16:creationId xmlns:a16="http://schemas.microsoft.com/office/drawing/2014/main" id="{9AFB7F34-70E6-445A-9DBF-40CCAC31C4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48488" y="1789113"/>
            <a:ext cx="0" cy="23018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3EC4B-3D70-64E2-E8B8-EB8D5525D54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07300"/>
            <a:ext cx="8235950" cy="17305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9CA550-43DC-6708-D743-1134B58F834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399" y="1943349"/>
            <a:ext cx="4348161" cy="256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9EB626-D372-9F65-9D82-8117311BB8B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439" y="1943349"/>
            <a:ext cx="4348160" cy="25628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84665B34-11C5-492C-8F4C-57C0827D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3"/>
            <a:ext cx="4824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3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Wyniki  Grupy GOBARTO                         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4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17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18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28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	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29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-3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Zmniejszanie zadłużenia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12D6467D-C8CD-4D15-B128-88334224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33513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  <a:endParaRPr lang="pl-PL" altLang="pl-PL" sz="18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2019-2024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30 stycznia 2019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Z aktualizacją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23 stycznia 2020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3490FCB2-380D-4647-A0C3-3D03FAB6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88913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500, opartego o partnerską, długoletnią współpracę z rolnikami na korzystnych, opłacalnych ekonomicznie dla obu stron warunkach. 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nowe fermy zarodowe, zapewniające zaopatrzenie dla powstających w ramach programu Gobarto 500 ferm tuczowych - </a:t>
            </a:r>
            <a:r>
              <a:rPr lang="pl-PL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nieodłącznym elementem rozwoju segmentu zwierzęcego będzie budowa biogazowni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ubojowy,  celem zwiększenia efektywności kosztowej i optymalizacji produkcji.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Stałe rozszerzanie portfolio rynków eksportowych, zapewniające utrzymanie wysokiego poziomu przychodów eksportowych w strukturze przychodów Grupy Kapitałowej.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Sukcesywne zwiększanie wolumenu sprzedaży w oparciu </a:t>
            </a:r>
            <a:b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posiadane aktywa oraz ewentualne akwizycje.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Aktywna komercjalizacja posiadanych aktywów nieruchomościowych poprzez ich sprzedaż, wynajem, a także poprzez partnerstwa.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Aktualizacja: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Skoncentrowanie działalności Grupy Kapitałowej na segmencie zwierzęcym i produkcyjnym, przy znaczącym ograniczeniu aktywności w segmencie przetwórczym i kontynuowaniu jej w segmencie dystrybucyjnym i na pozostałych obszarach.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http://gobarto.pl/files/raporty/raporty_biezace/2019/Raport%20B%204_19_%20przyj%C4%99cie%20strategii.pdf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sz="1600" b="1" baseline="1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http://gobarto.pl/files/raporty/raporty_biezace/2020/RB_3_2020_zmiana%20strategii.pdf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1E523D-5FEE-A694-63AD-D1419020018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58999" y="1226028"/>
            <a:ext cx="5408614" cy="2255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CB88C3-9589-C7C7-745F-FDE346FAB3F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64061" y="4005064"/>
            <a:ext cx="5375067" cy="2386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7641EA-F995-E0B4-0621-2B7DABB423A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164061" y="1227432"/>
            <a:ext cx="5375067" cy="225408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2"/>
            <a:ext cx="4249738" cy="66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pierwszych sześciu miesiącach 2023 r. wykazywały wzrost, co było spowodowane przede wszystkim niedoborem w podaży świń przeznaczonych do uboju w Europie Zachodniej ze względu na spowalniający popyt w Chinach oraz rosnące koszty paszy i energii. Jednak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od lipca ceny żywca wieprzowego zaczęły wykazywać spadek, ponieważ cena paszy zaczęła spadać.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 wrześniu 2023 r. średnia cena świń rzeźnych klasy E w UE 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228,31 EUR/100kg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masy poubojowej schłodzonej,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8% wyższa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we wrześniu ubiegłego roku.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okresie 6 miesięcy 2023 roku cena żywca wieprzowego kształtowała się w trendzie wzrostowym, natomiast od lipca zaczęła spadać.  W związku z czym, we wrześniu średnia cena żywca wieprzowego w Polsce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8,09 zł/kg i była o 3% wyższa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niż w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analogicznym okresie roku ubiegłego.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 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 polski eksport mięsa wieprzowego w okresie pierwszych ośmiu miesięcy 2023 r. wykazał w stosunku do poprzedniego roku spadek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 18% - z 237 do 194 tys. ton.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Spadek eksportu zanotowano dla kluczowych odbiorców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tym, 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USA 66%, Słowacji 33%, Rumunia 10%, Niemiec 5%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oraz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Wielkiej Brytanii 4%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Natomiast rynkami, dla których odnotowany został wzrost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to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Czechy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8%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oraz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Włochy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12%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r/r. Import spadł o 15% w porównaniu do analogicznego okresu ubiegłego roku.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ARiMR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n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 30 czerwiec 2023 roku pogłowie trzody chlewnej w Polsce wyniosło zaledwie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9,2 mln sztuk, tj. aż o 4,0 proc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mniej w porównaniu z końcem grudnia 2022 r. i 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4,0 proc. mniej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porównaniu z końcem czerwca 2022 r.</a:t>
            </a: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13928</TotalTime>
  <Words>2344</Words>
  <Application>Microsoft Office PowerPoint</Application>
  <PresentationFormat>On-screen Show (4:3)</PresentationFormat>
  <Paragraphs>292</Paragraphs>
  <Slides>32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Century Gothic</vt:lpstr>
      <vt:lpstr>Symbol</vt:lpstr>
      <vt:lpstr>Times New Roman</vt:lpstr>
      <vt:lpstr>Wingdings</vt:lpstr>
      <vt:lpstr>Motyw pakietu Office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Artur</dc:creator>
  <cp:lastModifiedBy>Ludwiński, Aleksander</cp:lastModifiedBy>
  <cp:revision>1286</cp:revision>
  <cp:lastPrinted>1601-01-01T00:00:00Z</cp:lastPrinted>
  <dcterms:created xsi:type="dcterms:W3CDTF">1601-01-01T00:00:00Z</dcterms:created>
  <dcterms:modified xsi:type="dcterms:W3CDTF">2023-11-16T10:49:17Z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